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/>
      <c:pie3DChart>
        <c:varyColors val="1"/>
      </c:pie3DChart>
    </c:plotArea>
    <c:legend>
      <c:legendPos val="r"/>
      <c:layout/>
    </c:legend>
    <c:plotVisOnly val="1"/>
  </c:chart>
  <c:spPr>
    <a:scene3d>
      <a:camera prst="orthographicFront"/>
      <a:lightRig rig="threePt" dir="t"/>
    </a:scene3d>
    <a:sp3d>
      <a:bevelB w="101600" prst="relaxedInset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6.3937372411781879E-2"/>
          <c:y val="0.11408730158730153"/>
          <c:w val="0.5201241251093609"/>
          <c:h val="0.787698412698414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0643773694977"/>
                  <c:y val="-1.736126734158231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Налоговые</a:t>
                    </a:r>
                    <a:r>
                      <a:rPr lang="ru-RU" baseline="0" dirty="0"/>
                      <a:t> и неналоговые доходы </a:t>
                    </a:r>
                    <a:r>
                      <a:rPr lang="ru-RU" baseline="0" dirty="0" smtClean="0"/>
                      <a:t>674,5 </a:t>
                    </a:r>
                    <a:r>
                      <a:rPr lang="ru-RU" baseline="0" dirty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6364191455234775"/>
                  <c:y val="0.3178540182477194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поступления </a:t>
                    </a:r>
                    <a:r>
                      <a:rPr lang="ru-RU" dirty="0" smtClean="0"/>
                      <a:t> 47593,4 тыс.руб.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</c:v>
                </c:pt>
                <c:pt idx="1">
                  <c:v>98.6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591"/>
          <c:h val="1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726258545246131E-2"/>
          <c:y val="0.1063960636569674"/>
          <c:w val="0.562544211600565"/>
          <c:h val="0.80602055075225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6309296749876402E-2"/>
                  <c:y val="2.63083982653721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17277,2 </a:t>
                    </a:r>
                    <a:r>
                      <a:rPr lang="ru-RU" dirty="0" smtClean="0"/>
                      <a:t>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152942132348814E-2"/>
                  <c:y val="0.222274165079254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</a:t>
                    </a:r>
                    <a:r>
                      <a:rPr lang="ru-RU" dirty="0" smtClean="0"/>
                      <a:t>65,0 </a:t>
                    </a:r>
                    <a:r>
                      <a:rPr lang="ru-RU" baseline="0" dirty="0" err="1" smtClean="0"/>
                      <a:t>тыс.руб</a:t>
                    </a:r>
                    <a:endParaRPr lang="ru-RU" baseline="0" dirty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7286872995042366"/>
                  <c:y val="0.157236282964629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r>
                      <a:rPr lang="ru-RU" dirty="0" smtClean="0"/>
                      <a:t>7221,5 </a:t>
                    </a:r>
                    <a:r>
                      <a:rPr lang="ru-RU" dirty="0" smtClean="0"/>
                      <a:t>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696230679498395E-2"/>
                  <c:y val="8.967535308086513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</a:t>
                    </a:r>
                    <a:r>
                      <a:rPr lang="ru-RU" baseline="0" dirty="0"/>
                      <a:t> хозяйство </a:t>
                    </a:r>
                    <a:r>
                      <a:rPr lang="ru-RU" baseline="0" dirty="0" smtClean="0"/>
                      <a:t>14076,0 </a:t>
                    </a:r>
                    <a:r>
                      <a:rPr lang="ru-RU" baseline="0" dirty="0" smtClean="0"/>
                      <a:t>тыс.руб</a:t>
                    </a:r>
                    <a:r>
                      <a:rPr lang="ru-RU" baseline="0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1.6345896961676331E-2"/>
                  <c:y val="-8.42522850002622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 </a:t>
                    </a:r>
                    <a:r>
                      <a:rPr lang="ru-RU" dirty="0" smtClean="0"/>
                      <a:t>526,9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4.7866714773802437E-2"/>
                  <c:y val="-0.173608527838181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</a:t>
                    </a:r>
                    <a:r>
                      <a:rPr lang="ru-RU" baseline="0" dirty="0"/>
                      <a:t> и </a:t>
                    </a:r>
                    <a:r>
                      <a:rPr lang="ru-RU" baseline="0" dirty="0" err="1"/>
                      <a:t>кинемотграфия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smtClean="0"/>
                      <a:t>8862,6 </a:t>
                    </a:r>
                    <a:r>
                      <a:rPr lang="ru-RU" baseline="0" dirty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6.0144534859541569E-2"/>
                  <c:y val="-6.83212581794396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2583,8тыс.руб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0.14584914143911054"/>
                  <c:y val="-1.93401148928840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</a:t>
                    </a:r>
                    <a:r>
                      <a:rPr lang="ru-RU" dirty="0" smtClean="0"/>
                      <a:t>224,0тыс.руб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0.29163614066930427"/>
                  <c:y val="-3.852232072640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 </a:t>
                    </a:r>
                    <a:r>
                      <a:rPr lang="ru-RU" dirty="0" smtClean="0"/>
                      <a:t>100,0тыс.руб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Национаьная безопасность и правоохранительная деятельностть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кинемотграфия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33.9</c:v>
                </c:pt>
                <c:pt idx="1">
                  <c:v>0.1</c:v>
                </c:pt>
                <c:pt idx="2">
                  <c:v>14.2</c:v>
                </c:pt>
                <c:pt idx="3">
                  <c:v>27.7</c:v>
                </c:pt>
                <c:pt idx="4">
                  <c:v>1</c:v>
                </c:pt>
                <c:pt idx="5">
                  <c:v>17.399999999999999</c:v>
                </c:pt>
                <c:pt idx="6">
                  <c:v>5.0999999999999996</c:v>
                </c:pt>
                <c:pt idx="7">
                  <c:v>1.31</c:v>
                </c:pt>
                <c:pt idx="8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607"/>
          <c:h val="1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48267,9руб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dirty="0">
            <a:latin typeface="+mn-lt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50937руб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</dgm:spPr>
      <dgm:t>
        <a:bodyPr/>
        <a:lstStyle/>
        <a:p>
          <a:r>
            <a:rPr lang="ru-RU" sz="2000" i="0" dirty="0" smtClean="0"/>
            <a:t>Дефицит бюджета</a:t>
          </a:r>
          <a:endParaRPr lang="ru-RU" sz="1200" b="1" i="0" dirty="0" smtClean="0">
            <a:latin typeface="Arial Narrow" pitchFamily="34" charset="0"/>
            <a:ea typeface="+mn-ea"/>
            <a:cs typeface="Times New Roman" pitchFamily="18" charset="0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2669,1 руб.</a:t>
          </a:r>
          <a:endParaRPr kumimoji="0" lang="ru-RU" sz="3200" b="1" i="0" u="none" strike="noStrike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DAE17290-E323-4D9D-96C9-7F8BEB324BF1}" type="presOf" srcId="{D5EA8B86-1948-46A1-83D8-E9890D6A951C}" destId="{D05B7DFB-5FE1-41FF-AC5E-CF203E526E22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CB9F5F4B-6946-42BD-A648-3FFEA7844DD5}" type="presOf" srcId="{B6BCD68B-1A62-4184-8FEE-9FD5D487B66F}" destId="{6D1535C0-EFAE-4BDE-960C-942767BCE304}" srcOrd="0" destOrd="0" presId="urn:microsoft.com/office/officeart/2005/8/layout/vList5"/>
    <dgm:cxn modelId="{53A8C325-7B53-439C-883E-8E6AFE8059A3}" type="presOf" srcId="{1FD3246F-1B6F-4449-8DFF-CA9BFAEBD291}" destId="{C93F5BC7-36F4-4C1F-B335-E5D098FB92A9}" srcOrd="0" destOrd="0" presId="urn:microsoft.com/office/officeart/2005/8/layout/vList5"/>
    <dgm:cxn modelId="{0FE67EBD-81B5-4C9B-9E86-DC60EA241356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824432A0-96A7-4D5D-8A17-682BB65BF6F0}" type="presOf" srcId="{E93844F2-7DB1-4A26-9B43-035B8B83FA66}" destId="{33AD4820-E2B9-4453-887A-1D3B85C988E3}" srcOrd="0" destOrd="0" presId="urn:microsoft.com/office/officeart/2005/8/layout/vList5"/>
    <dgm:cxn modelId="{7B7387B1-A779-4958-961C-68B2054256C9}" type="presOf" srcId="{E0C8B45F-944E-4CA1-97C7-4D2C9E8DF6F9}" destId="{F7E82C96-39F0-4D55-A89B-C9E0430F9AAC}" srcOrd="0" destOrd="0" presId="urn:microsoft.com/office/officeart/2005/8/layout/vList5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44F9D249-C69D-4280-9967-153138435BD0}" type="presOf" srcId="{0F0ADC53-9C17-433D-B2EC-07619D2D2309}" destId="{EDCBF151-500B-4AAD-B92E-CDF4D9327F57}" srcOrd="0" destOrd="0" presId="urn:microsoft.com/office/officeart/2005/8/layout/vList5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5E911BA7-4F79-44C1-8F90-C13FD8D1C35A}" type="presParOf" srcId="{7F9C587C-16E1-4C3A-ABC3-D524117F18F0}" destId="{D0EDBD47-6AEC-42ED-BF32-7912CC8D7BC6}" srcOrd="0" destOrd="0" presId="urn:microsoft.com/office/officeart/2005/8/layout/vList5"/>
    <dgm:cxn modelId="{EC57A8C3-C2D7-4547-A900-AA66C484E799}" type="presParOf" srcId="{D0EDBD47-6AEC-42ED-BF32-7912CC8D7BC6}" destId="{EDCBF151-500B-4AAD-B92E-CDF4D9327F57}" srcOrd="0" destOrd="0" presId="urn:microsoft.com/office/officeart/2005/8/layout/vList5"/>
    <dgm:cxn modelId="{FAA08D64-BAB8-42B8-AD00-F249D561C3C2}" type="presParOf" srcId="{D0EDBD47-6AEC-42ED-BF32-7912CC8D7BC6}" destId="{F7E82C96-39F0-4D55-A89B-C9E0430F9AAC}" srcOrd="1" destOrd="0" presId="urn:microsoft.com/office/officeart/2005/8/layout/vList5"/>
    <dgm:cxn modelId="{67344900-1E6B-47E3-88CE-B78B9665CFC5}" type="presParOf" srcId="{7F9C587C-16E1-4C3A-ABC3-D524117F18F0}" destId="{1766F542-8D6D-4B84-9538-B659AB49C072}" srcOrd="1" destOrd="0" presId="urn:microsoft.com/office/officeart/2005/8/layout/vList5"/>
    <dgm:cxn modelId="{A554D83D-C9BC-461A-B0D0-E6C097AE997F}" type="presParOf" srcId="{7F9C587C-16E1-4C3A-ABC3-D524117F18F0}" destId="{6CB26A5B-B63E-40DC-8110-C2F0E3717C3B}" srcOrd="2" destOrd="0" presId="urn:microsoft.com/office/officeart/2005/8/layout/vList5"/>
    <dgm:cxn modelId="{12AB0103-9A7E-4A8F-B4AE-48CC75E3F687}" type="presParOf" srcId="{6CB26A5B-B63E-40DC-8110-C2F0E3717C3B}" destId="{33AD4820-E2B9-4453-887A-1D3B85C988E3}" srcOrd="0" destOrd="0" presId="urn:microsoft.com/office/officeart/2005/8/layout/vList5"/>
    <dgm:cxn modelId="{0EBDF684-FFAC-4F25-A08D-4BF1DF87FE4F}" type="presParOf" srcId="{6CB26A5B-B63E-40DC-8110-C2F0E3717C3B}" destId="{6D1535C0-EFAE-4BDE-960C-942767BCE304}" srcOrd="1" destOrd="0" presId="urn:microsoft.com/office/officeart/2005/8/layout/vList5"/>
    <dgm:cxn modelId="{B80D81D2-813D-4F40-B0B1-8AFE1B7A86A8}" type="presParOf" srcId="{7F9C587C-16E1-4C3A-ABC3-D524117F18F0}" destId="{4C97C2EB-599E-41CC-B5C6-B27D65068A41}" srcOrd="3" destOrd="0" presId="urn:microsoft.com/office/officeart/2005/8/layout/vList5"/>
    <dgm:cxn modelId="{A391C23F-4668-44A0-8EB7-1DA7CBF0F9AE}" type="presParOf" srcId="{7F9C587C-16E1-4C3A-ABC3-D524117F18F0}" destId="{55AE06B4-A2DE-41E9-A1D2-C6553B579A4A}" srcOrd="4" destOrd="0" presId="urn:microsoft.com/office/officeart/2005/8/layout/vList5"/>
    <dgm:cxn modelId="{83E2766D-9A1E-4E5F-B979-EFB90E4F806B}" type="presParOf" srcId="{55AE06B4-A2DE-41E9-A1D2-C6553B579A4A}" destId="{D05B7DFB-5FE1-41FF-AC5E-CF203E526E22}" srcOrd="0" destOrd="0" presId="urn:microsoft.com/office/officeart/2005/8/layout/vList5"/>
    <dgm:cxn modelId="{A729D58D-F7C4-4673-BBD6-E919CE2D1888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48267,9руб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5048426" y="-1898392"/>
        <a:ext cx="1218942" cy="5325080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sp:txBody>
      <dsp:txXfrm>
        <a:off x="0" y="7"/>
        <a:ext cx="2995357" cy="152367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50937руб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4982019" y="-322897"/>
        <a:ext cx="1218942" cy="5325080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kern="1200" dirty="0">
            <a:latin typeface="+mn-lt"/>
            <a:ea typeface="+mn-ea"/>
            <a:cs typeface="Arial" pitchFamily="34" charset="0"/>
          </a:endParaRPr>
        </a:p>
      </dsp:txBody>
      <dsp:txXfrm>
        <a:off x="0" y="1602170"/>
        <a:ext cx="2995357" cy="152367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2669,1 руб.</a:t>
          </a:r>
          <a:endParaRPr kumimoji="0" lang="ru-RU" sz="3200" b="1" i="0" u="none" strike="noStrike" kern="1200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4996008" y="1314275"/>
        <a:ext cx="1218942" cy="5325080"/>
      </dsp:txXfrm>
    </dsp:sp>
    <dsp:sp modelId="{D05B7DFB-5FE1-41FF-AC5E-CF203E526E22}">
      <dsp:nvSpPr>
        <dsp:cNvPr id="0" name=""/>
        <dsp:cNvSpPr/>
      </dsp:nvSpPr>
      <dsp:spPr>
        <a:xfrm>
          <a:off x="0" y="3202031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Дефицит бюджета</a:t>
          </a:r>
          <a:endParaRPr lang="ru-RU" sz="1200" b="1" i="0" kern="1200" dirty="0" smtClean="0">
            <a:latin typeface="Arial Narrow" pitchFamily="34" charset="0"/>
            <a:ea typeface="+mn-ea"/>
            <a:cs typeface="Times New Roman" pitchFamily="18" charset="0"/>
          </a:endParaRPr>
        </a:p>
      </dsp:txBody>
      <dsp:txXfrm>
        <a:off x="0" y="3202031"/>
        <a:ext cx="2995357" cy="152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2EB7-695E-49FE-9A30-14B154F62B5D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19C0D-F2E6-4008-AFDD-F7DCC93D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19C0D-F2E6-4008-AFDD-F7DCC93D90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E6D-2C10-4B75-A1BA-88FCF906FA16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01062"/>
            <a:ext cx="8501122" cy="1840843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>
                <a:lumMod val="65000"/>
                <a:lumOff val="35000"/>
                <a:alpha val="20000"/>
              </a:scheme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180000" rIns="9144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ДЛЯ ГРАЖДАН ВНУТРИГОРОДСКОГО МУНИЦИПАЛЬНОГО ОБРАЗОВАНИЯ 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ГОРОДА ФЕДЕРАЛЬНОГО ЗНАЧЕНИЯ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САНКТ-ПЕТЕРБУРГА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ПОСЕЛОК САПЕРНЫЙ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 и плановый период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2026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14480" y="5077438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 МО СПб п. Саперный принят решением Муниципального Совета МО п. Саперный от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22.12.2023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 №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23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/2023.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42852"/>
            <a:ext cx="714380" cy="857256"/>
          </a:xfrm>
          <a:prstGeom prst="roundRect">
            <a:avLst/>
          </a:prstGeom>
          <a:solidFill>
            <a:schemeClr val="bg1"/>
          </a:solidFill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ФУНКЦИОНАЛЬНАЯ СТРУКТУРА РАСХОДОВ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2024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172" y="1500178"/>
          <a:ext cx="8229658" cy="36004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783777"/>
                <a:gridCol w="3510668"/>
                <a:gridCol w="1404266"/>
                <a:gridCol w="1371610"/>
                <a:gridCol w="1159337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 </a:t>
                      </a:r>
                      <a:r>
                        <a:rPr lang="ru-RU" sz="1500" dirty="0" err="1"/>
                        <a:t>п</a:t>
                      </a:r>
                      <a:r>
                        <a:rPr lang="ru-RU" sz="1500" dirty="0"/>
                        <a:t>/</a:t>
                      </a:r>
                      <a:r>
                        <a:rPr lang="ru-RU" sz="1500" dirty="0" err="1"/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кода классификации расходов бюджета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Раздел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Бюджетные назначения,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Удельный вес, 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50 937,0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17 277,2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33,9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безопасность и правоохранительная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0300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7 221,5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14,2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Жилищно-коммунальное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14 076,0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27,7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526,9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Культура и кинематография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8 862,6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17,4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Социальная политика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2 583,8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Физическая культура и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224,0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Средства массовой информации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Показатели расходов бюджета по их видам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484784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99592" y="1484784"/>
          <a:ext cx="7153100" cy="40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КОНТАКТНАЯ ИНФОРМАЦИЯ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358246" cy="52612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082"/>
                <a:gridCol w="2786082"/>
                <a:gridCol w="278608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организации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Режим работы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Руководитель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Муниципальный Совет внутригородского муниципального образования </a:t>
                      </a:r>
                      <a:r>
                        <a:rPr lang="ru-RU" sz="1400" dirty="0" smtClean="0"/>
                        <a:t>города федерального значения Санкт-Петербурга поселок </a:t>
                      </a:r>
                      <a:r>
                        <a:rPr lang="ru-RU" sz="1400" dirty="0"/>
                        <a:t>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понедельник-четверг: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09.00 - до 18.00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пятница</a:t>
                      </a:r>
                      <a:r>
                        <a:rPr lang="ru-RU" sz="1400" dirty="0"/>
                        <a:t>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– до 17.00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Обеденный </a:t>
                      </a:r>
                      <a:r>
                        <a:rPr lang="ru-RU" sz="1400" dirty="0"/>
                        <a:t>перерыв: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13.00 – до 14.00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Выходные</a:t>
                      </a:r>
                      <a:r>
                        <a:rPr lang="ru-RU" sz="1400" dirty="0"/>
                        <a:t>: суббота, воскресенье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Палшкова</a:t>
                      </a:r>
                      <a:r>
                        <a:rPr lang="ru-RU" sz="1400" dirty="0"/>
                        <a:t> Евгения Анатольевна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Местная Администрация внутригородского муниципального </a:t>
                      </a:r>
                      <a:r>
                        <a:rPr lang="ru-RU" sz="1400" dirty="0" smtClean="0"/>
                        <a:t>образования города федерального значения  </a:t>
                      </a:r>
                      <a:r>
                        <a:rPr lang="ru-RU" sz="1400"/>
                        <a:t>Санкт-Петербурга </a:t>
                      </a:r>
                      <a:r>
                        <a:rPr lang="ru-RU" sz="1400" smtClean="0"/>
                        <a:t>поселок </a:t>
                      </a:r>
                      <a:r>
                        <a:rPr lang="ru-RU" sz="1400" dirty="0"/>
                        <a:t>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Харитонов Дмитрий Олегович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6429396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Официальный сайт: https://mo-saperniy.ru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60402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характеристики внутригородского муниципального образования города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федерального значения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Санкт-Петербурга поселок Саперный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285720" y="1019590"/>
            <a:ext cx="85725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Граница поселка Саперный проходит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от пересечения Лагерного шоссе с южной стороной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на север по оси Лагерного шоссе до Шлиссельбургского шоссе, далее по оси Шлиссельбургского шоссе до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ручья, далее по оси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 до южной границы земель водозаборных сооружений, далее по южной и восточной границе территории водозаборных сооружений до оси реки Невы (граница со Всеволожским районом Ленинградской области).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282727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Далее граница идет по оси реки Невы в восточном направлении до поселка Большие Пороги Ленинградской области (граница с Кировским районом Ленинградской области), где пересекает реку Неву, а затем береговую зону левого берега реки в юго-западном направлении, проходя по границе между промышленной зоной поселка Саперный и земельным участком сельскохозяйственного предприятия им.Тельмана (переданного в ведение администрации города Отрадное), затем поворачивает на юго-восток и идет по границе этого земельного участка до северной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по полосе отвода этой железной дороги проходит до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 затем по оси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идет на юг до южной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далее по южной стороне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до Лагерного шоссе.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/>
              <a:t>Площадь муниципального образования составляет -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580 га, ч</a:t>
            </a:r>
            <a:r>
              <a:rPr lang="ru-RU" sz="1000" dirty="0" smtClean="0"/>
              <a:t>исленность населения муниципального образования — 1650 чел.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369381" cy="30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6315038"/>
            <a:ext cx="8715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Жилой фонд поселка Саперный представлен из многоэтажных кирпичных и панельных строений и индивидуальных жилищных строений (частный сектор).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ГОЛОССАРИЙ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превышение расходов бюджета над его доходами (-).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–превышение доходов бюджета над его расходами (+).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Субвенция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Дотация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превышение доходов над расходами прошлых лет, остатки денежных средств на счетах.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1429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ОСНОВНЫЕ ХАРАКТЕРИСТИКИ </a:t>
            </a:r>
            <a:r>
              <a:rPr lang="ru-RU" sz="2000" dirty="0" smtClean="0"/>
              <a:t>БЮДЖЕТА </a:t>
            </a:r>
            <a:r>
              <a:rPr lang="ru-RU" sz="2000" dirty="0"/>
              <a:t>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2023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94397"/>
            <a:ext cx="2178043" cy="21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1500174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Доходы-Расходы=Дефицит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294397"/>
            <a:ext cx="2179630" cy="21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 – расходы больше доходов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14876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err="1" smtClean="0"/>
              <a:t>Профицит</a:t>
            </a:r>
            <a:r>
              <a:rPr lang="ru-RU" sz="1400" dirty="0" smtClean="0"/>
              <a:t> – доходы больше расходов)</a:t>
            </a:r>
          </a:p>
          <a:p>
            <a:pPr algn="ctr"/>
            <a:r>
              <a:rPr lang="ru-RU" sz="1400" dirty="0" smtClean="0"/>
              <a:t>(При превышении доходов над расходами принимается решение, как их использовать (например, накапливать  резервы, остатки, если имеется, то погашать долг).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ОСНОВНЫЕ ПАРАМЕТРЫ БЮДЖЕТА ВНУТРИГОРОДСКОГО МУНИЦИПАЛЬНОГО ОБРАЗОВАНИЯ САНКТ-ПЕТЕРБУРГА ПОСЕЛКА САПЕРНЫЙ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smtClean="0"/>
              <a:t>2024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261966593"/>
              </p:ext>
            </p:extLst>
          </p:nvPr>
        </p:nvGraphicFramePr>
        <p:xfrm>
          <a:off x="357158" y="1428736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ДОХОДЫ БЮДЖЕТА</a:t>
            </a:r>
          </a:p>
          <a:p>
            <a:pPr algn="ctr"/>
            <a:r>
              <a:rPr lang="ru-RU" sz="2000" i="1" dirty="0" smtClean="0"/>
              <a:t>(Доходы бюджета - безвозмездные и безвозвратные поступления денежных средств в бюджет).</a:t>
            </a: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428736"/>
            <a:ext cx="7715272" cy="8463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Налоговые и неналоговые доходы: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Налог на доходы физических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Штрафы, санкции, возмещение ущерба</a:t>
            </a:r>
            <a:endParaRPr kumimoji="0" lang="ru-RU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3587573"/>
            <a:ext cx="7744912" cy="22006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/>
              <a:t>Безвозмездные поступления: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Дотации на выравнивание бюджетной обеспеченности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городов федерального значения на содержание ребенка в семье опекуна и приемной семье, а также вознаграждение, причитающееся приемному родителю;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содержание ребенка в семье опекуна и приемной семье.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СТРУКТУРА ДОХОДНОЙ ЧАСТИ БЮДЖЕТА ВНУТРИГОРОДСКОГО МУНИЦИПАЛЬНОГО ОБРАЗОВАНИЯ САНКТ-ПЕТЕРБУРГА ПОСЕЛКА САПЕРНЫЙ на 2023год</a:t>
            </a:r>
            <a:endParaRPr lang="ru-RU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1"/>
          <a:ext cx="8143931" cy="286606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231209"/>
                <a:gridCol w="2565017"/>
                <a:gridCol w="2058427"/>
                <a:gridCol w="2289278"/>
              </a:tblGrid>
              <a:tr h="7979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№ </a:t>
                      </a:r>
                      <a:r>
                        <a:rPr lang="ru-RU" sz="1500" u="none" strike="noStrike" dirty="0" err="1"/>
                        <a:t>п</a:t>
                      </a:r>
                      <a:r>
                        <a:rPr lang="ru-RU" sz="1500" u="none" strike="noStrike" dirty="0"/>
                        <a:t>/</a:t>
                      </a:r>
                      <a:r>
                        <a:rPr lang="ru-RU" sz="1500" u="none" strike="noStrike" dirty="0" err="1"/>
                        <a:t>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Наименование кода классификации доходов бюджета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Бюджетные назначения, тыс.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Удельный вес, %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5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Всего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48 267,9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100,0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531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Налоговые и неналоговые доходы, в том числе: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674,5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565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2.1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Налог </a:t>
                      </a:r>
                      <a:r>
                        <a:rPr lang="ru-RU" sz="1500" u="none" strike="noStrike" dirty="0"/>
                        <a:t>на </a:t>
                      </a:r>
                      <a:r>
                        <a:rPr lang="ru-RU" sz="1500" u="none" strike="noStrike" dirty="0" smtClean="0"/>
                        <a:t>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612,0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1,4</a:t>
                      </a:r>
                      <a:endParaRPr lang="ru-RU" sz="1500" u="none" strike="noStrike" dirty="0" smtClean="0"/>
                    </a:p>
                    <a:p>
                      <a:pPr algn="ctr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7042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Безвозмездные поступления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47 593,4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98,6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Поступления денежных средств в бюджет по видам доходов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03648" y="1772816"/>
          <a:ext cx="6631632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187624" y="1628800"/>
          <a:ext cx="677564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РАСХОДЫ БЮДЖЕТА</a:t>
            </a:r>
          </a:p>
          <a:p>
            <a:pPr algn="ctr"/>
            <a:r>
              <a:rPr lang="ru-RU" sz="1400" i="1" dirty="0" smtClean="0"/>
              <a:t>(Расходы бюджета – утверждаются в соответствии с расходными обязательствами на основании проекта Закона Санкт-Петербурга "О бюджете Санкт-Петербурга на </a:t>
            </a:r>
            <a:r>
              <a:rPr lang="ru-RU" sz="1400" i="1" dirty="0" smtClean="0"/>
              <a:t>2024 </a:t>
            </a:r>
            <a:r>
              <a:rPr lang="ru-RU" sz="1400" i="1" dirty="0" smtClean="0"/>
              <a:t>год и на плановый период </a:t>
            </a:r>
            <a:r>
              <a:rPr lang="ru-RU" sz="1400" i="1" dirty="0" smtClean="0"/>
              <a:t>2025 </a:t>
            </a:r>
            <a:r>
              <a:rPr lang="ru-RU" sz="1400" i="1" dirty="0" smtClean="0"/>
              <a:t>и </a:t>
            </a:r>
            <a:r>
              <a:rPr lang="ru-RU" sz="1400" i="1" dirty="0" smtClean="0"/>
              <a:t>2026 </a:t>
            </a:r>
            <a:r>
              <a:rPr lang="ru-RU" sz="1400" i="1" dirty="0" smtClean="0"/>
              <a:t>годов")</a:t>
            </a: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193899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Непрограммные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виды расходов: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Содержание представительного и исполнительного органов муниципального образования;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Уплата членских взносов;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Резервный фонд;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Другие общегосударственные вопросы (содержание архива, расходы на осуществление закупок товаров, работ, услуг для обеспечения муниципальных нужд);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Социальная политика (пенсионное обеспечение, социальное обеспечение населения, охрана семьи и детства);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 на исполнение государственных полномочий  за счет субвенций из бюджета Санкт-Петербурга по составлению протоколов об административных правонарушениях; по организации и осуществлению деятельности по опеке и попечительству; на содержание ребенка в семье опекуна и приемной семье; на вознаграждение, причитающееся приемному родителю;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357562"/>
            <a:ext cx="8715436" cy="301621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Программные виды расходов: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Расходы по реализации муниципальных программ ВМО СПб п. Саперный на 2023 год, по следующим направлениям: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Общегосударственные вопросы: (участие в профилактике терроризма и экстремизма; по охране здоровья граждан от воздействия окружающего табачного дыма; мер, направленных на укрепление межнационального и межконфессионального согласия);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 и ЧС;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Общеэкономические вопросы: (Участие в организации и финансировании временного трудоустройства несовершеннолетних в возрасте от 14 до 18 лет в свободное от учебы время);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Дорожное хозяйство (дорожные фонды);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Связь и информатика;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Содействие развитию малого бизнеса;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Благоустройство;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Охрана окружающей среды;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Профессиональная подготовка, переподготовка и повышение квалификации;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Молодежная политика: (участие в профилактике дорожно-транспортного травматизма; наркомании; работы по военно-патриотическому воспитанию граждан);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Культура, досуг;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Спорт;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СМИ.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420</TotalTime>
  <Words>1345</Words>
  <Application>Microsoft Office PowerPoint</Application>
  <PresentationFormat>Экран (4:3)</PresentationFormat>
  <Paragraphs>197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40</cp:revision>
  <dcterms:created xsi:type="dcterms:W3CDTF">2020-05-13T07:31:29Z</dcterms:created>
  <dcterms:modified xsi:type="dcterms:W3CDTF">2024-07-11T12:49:34Z</dcterms:modified>
</cp:coreProperties>
</file>